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7" r:id="rId3"/>
    <p:sldId id="260" r:id="rId4"/>
    <p:sldId id="307" r:id="rId5"/>
    <p:sldId id="318" r:id="rId6"/>
    <p:sldId id="308" r:id="rId7"/>
    <p:sldId id="268" r:id="rId8"/>
    <p:sldId id="295" r:id="rId9"/>
    <p:sldId id="267" r:id="rId10"/>
    <p:sldId id="349" r:id="rId11"/>
    <p:sldId id="350" r:id="rId12"/>
    <p:sldId id="351" r:id="rId13"/>
    <p:sldId id="271"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96" y="84"/>
      </p:cViewPr>
      <p:guideLst>
        <p:guide orient="horz" pos="2832"/>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2024/11/29</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7.png"/><Relationship Id="rId5" Type="http://schemas.openxmlformats.org/officeDocument/2006/relationships/image" Target="../media/image16.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1083055" y="107137"/>
            <a:ext cx="2216150" cy="689291"/>
          </a:xfrm>
          <a:prstGeom prst="rect">
            <a:avLst/>
          </a:prstGeom>
        </p:spPr>
        <p:txBody>
          <a:bodyPr vert="horz" wrap="square" lIns="0" tIns="12065" rIns="0" bIns="0" rtlCol="0">
            <a:spAutoFit/>
          </a:bodyPr>
          <a:lstStyle/>
          <a:p>
            <a:pPr marL="12700">
              <a:lnSpc>
                <a:spcPct val="100000"/>
              </a:lnSpc>
              <a:spcBef>
                <a:spcPts val="95"/>
              </a:spcBef>
            </a:pPr>
            <a:r>
              <a:rPr lang="en-US" sz="2200" spc="-260">
                <a:solidFill>
                  <a:srgbClr val="FFFFFF"/>
                </a:solidFill>
                <a:latin typeface="Trebuchet MS" panose="020B0603020202020204"/>
                <a:cs typeface="Times New Roman" panose="02020603050405020304" pitchFamily="18" charset="0"/>
              </a:rPr>
              <a:t>Chongqing</a:t>
            </a:r>
            <a:r>
              <a:rPr lang="en-US" sz="2200" spc="-535">
                <a:solidFill>
                  <a:srgbClr val="FFFFFF"/>
                </a:solidFill>
                <a:latin typeface="Trebuchet MS" panose="020B0603020202020204"/>
                <a:cs typeface="Times New Roman" panose="02020603050405020304" pitchFamily="18" charset="0"/>
              </a:rPr>
              <a:t>  </a:t>
            </a:r>
            <a:r>
              <a:rPr lang="en-US" sz="2200" spc="-240">
                <a:solidFill>
                  <a:srgbClr val="FFFFFF"/>
                </a:solidFill>
                <a:latin typeface="Trebuchet MS" panose="020B0603020202020204"/>
                <a:cs typeface="Times New Roman" panose="02020603050405020304" pitchFamily="18" charset="0"/>
              </a:rPr>
              <a:t>University</a:t>
            </a:r>
            <a:r>
              <a:rPr lang="en-US" sz="2200" spc="-495">
                <a:solidFill>
                  <a:srgbClr val="FFFFFF"/>
                </a:solidFill>
                <a:latin typeface="Trebuchet MS" panose="020B0603020202020204"/>
                <a:cs typeface="Times New Roman" panose="02020603050405020304" pitchFamily="18" charset="0"/>
              </a:rPr>
              <a:t>  </a:t>
            </a:r>
            <a:r>
              <a:rPr lang="en-US" sz="2200" spc="-235">
                <a:solidFill>
                  <a:srgbClr val="FFFFFF"/>
                </a:solidFill>
                <a:latin typeface="Trebuchet MS" panose="020B0603020202020204"/>
                <a:cs typeface="Times New Roman" panose="02020603050405020304" pitchFamily="18" charset="0"/>
              </a:rPr>
              <a:t>of</a:t>
            </a:r>
            <a:r>
              <a:rPr lang="en-US" sz="2200">
                <a:latin typeface="Trebuchet MS" panose="020B0603020202020204"/>
                <a:cs typeface="Times New Roman" panose="02020603050405020304" pitchFamily="18" charset="0"/>
              </a:rPr>
              <a:t> </a:t>
            </a:r>
            <a:r>
              <a:rPr lang="en-US" sz="2200" spc="-285">
                <a:solidFill>
                  <a:srgbClr val="FFFFFF"/>
                </a:solidFill>
                <a:latin typeface="Trebuchet MS" panose="020B0603020202020204"/>
                <a:cs typeface="Times New Roman" panose="02020603050405020304" pitchFamily="18" charset="0"/>
              </a:rPr>
              <a:t>Technology</a:t>
            </a:r>
            <a:endParaRPr sz="2200">
              <a:latin typeface="Trebuchet MS" panose="020B0603020202020204"/>
              <a:cs typeface="Times New Roman" panose="02020603050405020304" pitchFamily="18" charset="0"/>
            </a:endParaRPr>
          </a:p>
        </p:txBody>
      </p:sp>
      <p:sp>
        <p:nvSpPr>
          <p:cNvPr id="21" name="object 21"/>
          <p:cNvSpPr txBox="1"/>
          <p:nvPr/>
        </p:nvSpPr>
        <p:spPr>
          <a:xfrm>
            <a:off x="9697973" y="11281"/>
            <a:ext cx="1851407"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a:solidFill>
                  <a:srgbClr val="D9D9D9"/>
                </a:solidFill>
                <a:latin typeface="Trebuchet MS" panose="020B0603020202020204"/>
                <a:cs typeface="Trebuchet MS" panose="020B0603020202020204"/>
              </a:rPr>
              <a:t>Advanced</a:t>
            </a:r>
            <a:r>
              <a:rPr sz="1800" spc="-500">
                <a:solidFill>
                  <a:srgbClr val="D9D9D9"/>
                </a:solidFill>
                <a:latin typeface="Trebuchet MS" panose="020B0603020202020204"/>
                <a:cs typeface="Trebuchet MS" panose="020B0603020202020204"/>
              </a:rPr>
              <a:t> </a:t>
            </a:r>
            <a:r>
              <a:rPr lang="en-US" sz="1800" spc="-50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Technique</a:t>
            </a:r>
            <a:r>
              <a:rPr lang="en-US" sz="1800" spc="-22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of </a:t>
            </a:r>
            <a:r>
              <a:rPr sz="1800" spc="-8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0" y="796428"/>
            <a:ext cx="12192216" cy="4871582"/>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8787384" y="6022480"/>
            <a:ext cx="2247900" cy="258445"/>
          </a:xfrm>
          <a:prstGeom prst="rect">
            <a:avLst/>
          </a:prstGeom>
        </p:spPr>
        <p:txBody>
          <a:bodyPr vert="horz" wrap="square" lIns="0" tIns="12700" rIns="0" bIns="0" rtlCol="0">
            <a:spAutoFit/>
          </a:bodyPr>
          <a:lstStyle/>
          <a:p>
            <a:pPr marL="12700">
              <a:lnSpc>
                <a:spcPct val="100000"/>
              </a:lnSpc>
              <a:spcBef>
                <a:spcPts val="100"/>
              </a:spcBef>
            </a:pPr>
            <a:r>
              <a:rPr lang="en-US" sz="1600" b="1" spc="150">
                <a:solidFill>
                  <a:srgbClr val="1F4E79"/>
                </a:solidFill>
                <a:latin typeface="Noto Sans Mono CJK HK"/>
                <a:cs typeface="Noto Sans Mono CJK HK"/>
              </a:rPr>
              <a:t>Reported by Le</a:t>
            </a:r>
            <a:r>
              <a:rPr lang="en-US" altLang="zh-CN" sz="1600" b="1" spc="150">
                <a:solidFill>
                  <a:srgbClr val="1F4E79"/>
                </a:solidFill>
                <a:latin typeface="Noto Sans Mono CJK HK"/>
                <a:cs typeface="Noto Sans Mono CJK HK"/>
              </a:rPr>
              <a:t>l</a:t>
            </a:r>
            <a:r>
              <a:rPr lang="en-US" sz="1600" b="1" spc="150">
                <a:solidFill>
                  <a:srgbClr val="1F4E79"/>
                </a:solidFill>
                <a:latin typeface="Noto Sans Mono CJK HK"/>
                <a:cs typeface="Noto Sans Mono CJK HK"/>
              </a:rPr>
              <a:t>e Ren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89" y="1087196"/>
            <a:ext cx="12192000" cy="589280"/>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0" marR="5080" lvl="1" algn="ctr">
              <a:lnSpc>
                <a:spcPct val="100000"/>
              </a:lnSpc>
            </a:pPr>
            <a:r>
              <a:rPr lang="en-US" sz="3200" b="1">
                <a:solidFill>
                  <a:srgbClr val="1F4E79"/>
                </a:solidFill>
                <a:latin typeface="Times New Roman" panose="02020603050405020304"/>
                <a:cs typeface="Times New Roman" panose="02020603050405020304"/>
              </a:rPr>
              <a:t>EUAR:Enhanced Experts with Uncertainty-Aware Routing for</a:t>
            </a:r>
          </a:p>
          <a:p>
            <a:pPr marL="0" marR="5080" lvl="1" algn="ctr">
              <a:lnSpc>
                <a:spcPct val="100000"/>
              </a:lnSpc>
            </a:pPr>
            <a:r>
              <a:rPr lang="en-US" sz="3200" b="1">
                <a:solidFill>
                  <a:srgbClr val="1F4E79"/>
                </a:solidFill>
                <a:latin typeface="Times New Roman" panose="02020603050405020304"/>
                <a:cs typeface="Times New Roman" panose="02020603050405020304"/>
              </a:rPr>
              <a:t>Multimodal Sentiment Analysis</a:t>
            </a:r>
          </a:p>
        </p:txBody>
      </p:sp>
      <p:sp>
        <p:nvSpPr>
          <p:cNvPr id="39" name="object 39"/>
          <p:cNvSpPr txBox="1"/>
          <p:nvPr/>
        </p:nvSpPr>
        <p:spPr>
          <a:xfrm>
            <a:off x="9067800" y="5717285"/>
            <a:ext cx="1905000" cy="257810"/>
          </a:xfrm>
          <a:prstGeom prst="rect">
            <a:avLst/>
          </a:prstGeom>
        </p:spPr>
        <p:txBody>
          <a:bodyPr vert="horz" wrap="square" lIns="0" tIns="12065" rIns="0" bIns="0" rtlCol="0">
            <a:spAutoFit/>
          </a:bodyPr>
          <a:lstStyle/>
          <a:p>
            <a:pPr marL="12700">
              <a:lnSpc>
                <a:spcPct val="100000"/>
              </a:lnSpc>
              <a:spcBef>
                <a:spcPts val="95"/>
              </a:spcBef>
            </a:pPr>
            <a:r>
              <a:rPr sz="1600" b="1" spc="150">
                <a:solidFill>
                  <a:srgbClr val="1F4E79"/>
                </a:solidFill>
                <a:latin typeface="Noto Sans Mono CJK HK"/>
                <a:cs typeface="Noto Sans Mono CJK HK"/>
              </a:rPr>
              <a:t>——</a:t>
            </a:r>
            <a:r>
              <a:rPr lang="en-US" sz="1600" b="1" spc="150">
                <a:solidFill>
                  <a:srgbClr val="1F4E79"/>
                </a:solidFill>
                <a:latin typeface="Noto Sans Mono CJK HK"/>
                <a:cs typeface="Noto Sans Mono CJK HK"/>
              </a:rPr>
              <a:t>ACM MM</a:t>
            </a:r>
            <a:r>
              <a:rPr lang="en-US" altLang="zh-CN" sz="1600" b="1" spc="150">
                <a:solidFill>
                  <a:srgbClr val="1F4E79"/>
                </a:solidFill>
                <a:latin typeface="Noto Sans Mono CJK HK"/>
                <a:cs typeface="Noto Sans Mono CJK HK"/>
              </a:rPr>
              <a:t> </a:t>
            </a:r>
            <a:r>
              <a:rPr lang="en-US" sz="1600" b="1" spc="150">
                <a:solidFill>
                  <a:srgbClr val="1F4E79"/>
                </a:solidFill>
                <a:latin typeface="Noto Sans Mono CJK HK"/>
                <a:cs typeface="Noto Sans Mono CJK HK"/>
              </a:rPr>
              <a:t>2024</a:t>
            </a:r>
            <a:endParaRPr sz="1600">
              <a:latin typeface="Noto Sans Mono CJK HK"/>
              <a:cs typeface="Noto Sans Mono CJK HK"/>
            </a:endParaRPr>
          </a:p>
        </p:txBody>
      </p:sp>
      <p:sp>
        <p:nvSpPr>
          <p:cNvPr id="40" name="object 40"/>
          <p:cNvSpPr txBox="1"/>
          <p:nvPr/>
        </p:nvSpPr>
        <p:spPr>
          <a:xfrm>
            <a:off x="3725456" y="5098285"/>
            <a:ext cx="4740910" cy="619000"/>
          </a:xfrm>
          <a:prstGeom prst="rect">
            <a:avLst/>
          </a:prstGeom>
        </p:spPr>
        <p:txBody>
          <a:bodyPr vert="horz" wrap="square" lIns="0" tIns="12065" rIns="0" bIns="0" rtlCol="0">
            <a:noAutofit/>
          </a:bodyPr>
          <a:lstStyle/>
          <a:p>
            <a:pPr marR="28575" algn="ctr">
              <a:lnSpc>
                <a:spcPct val="100000"/>
              </a:lnSpc>
              <a:spcBef>
                <a:spcPts val="95"/>
              </a:spcBef>
            </a:pPr>
            <a:r>
              <a:rPr spc="-40">
                <a:latin typeface="Times New Roman" panose="02020603050405020304" charset="0"/>
                <a:cs typeface="Times New Roman" panose="02020603050405020304" charset="0"/>
              </a:rPr>
              <a:t>Code:</a:t>
            </a:r>
            <a:r>
              <a:rPr lang="en-US" spc="-40">
                <a:latin typeface="Times New Roman" panose="02020603050405020304" charset="0"/>
                <a:cs typeface="Times New Roman" panose="02020603050405020304" charset="0"/>
              </a:rPr>
              <a:t> </a:t>
            </a:r>
            <a:r>
              <a:rPr lang="en-US" altLang="zh-CN" spc="-40">
                <a:latin typeface="Times New Roman" panose="02020603050405020304" charset="0"/>
                <a:cs typeface="Times New Roman" panose="02020603050405020304" charset="0"/>
              </a:rPr>
              <a:t> https://github.com/ZixianGao/EUAR</a:t>
            </a:r>
          </a:p>
          <a:p>
            <a:pPr marR="28575" algn="ctr">
              <a:lnSpc>
                <a:spcPct val="100000"/>
              </a:lnSpc>
              <a:spcBef>
                <a:spcPts val="95"/>
              </a:spcBef>
            </a:pPr>
            <a:r>
              <a:rPr b="1" spc="10">
                <a:solidFill>
                  <a:srgbClr val="A6A6A6"/>
                </a:solidFill>
                <a:latin typeface="Times New Roman" panose="02020603050405020304" charset="0"/>
                <a:cs typeface="Times New Roman" panose="02020603050405020304" charset="0"/>
              </a:rPr>
              <a:t>202</a:t>
            </a:r>
            <a:r>
              <a:rPr lang="en-US" b="1" spc="10">
                <a:solidFill>
                  <a:srgbClr val="A6A6A6"/>
                </a:solidFill>
                <a:latin typeface="Times New Roman" panose="02020603050405020304" charset="0"/>
                <a:cs typeface="Times New Roman" panose="02020603050405020304" charset="0"/>
              </a:rPr>
              <a:t>4</a:t>
            </a:r>
            <a:r>
              <a:rPr b="1" spc="10">
                <a:solidFill>
                  <a:srgbClr val="A6A6A6"/>
                </a:solidFill>
                <a:latin typeface="Times New Roman" panose="02020603050405020304" charset="0"/>
                <a:cs typeface="Times New Roman" panose="02020603050405020304" charset="0"/>
              </a:rPr>
              <a:t>.</a:t>
            </a:r>
            <a:r>
              <a:rPr lang="en-US" altLang="zh-CN" b="1" spc="10">
                <a:solidFill>
                  <a:srgbClr val="A6A6A6"/>
                </a:solidFill>
                <a:latin typeface="Times New Roman" panose="02020603050405020304" charset="0"/>
                <a:cs typeface="Times New Roman" panose="02020603050405020304" charset="0"/>
              </a:rPr>
              <a:t>12.5</a:t>
            </a:r>
            <a:r>
              <a:rPr b="1" spc="140">
                <a:solidFill>
                  <a:srgbClr val="A6A6A6"/>
                </a:solidFill>
                <a:latin typeface="Times New Roman" panose="02020603050405020304" charset="0"/>
                <a:cs typeface="Times New Roman" panose="02020603050405020304" charset="0"/>
              </a:rPr>
              <a:t>•</a:t>
            </a:r>
            <a:r>
              <a:rPr b="1" spc="10" dirty="0">
                <a:solidFill>
                  <a:srgbClr val="A6A6A6"/>
                </a:solidFill>
                <a:latin typeface="Times New Roman" panose="02020603050405020304" charset="0"/>
                <a:cs typeface="Times New Roman" panose="02020603050405020304" charset="0"/>
              </a:rPr>
              <a:t>ChongQing</a:t>
            </a:r>
            <a:endParaRPr>
              <a:latin typeface="Times New Roman" panose="02020603050405020304" charset="0"/>
              <a:cs typeface="Times New Roman" panose="02020603050405020304" charset="0"/>
            </a:endParaRPr>
          </a:p>
        </p:txBody>
      </p:sp>
      <p:pic>
        <p:nvPicPr>
          <p:cNvPr id="27" name="图片 26">
            <a:extLst>
              <a:ext uri="{FF2B5EF4-FFF2-40B4-BE49-F238E27FC236}">
                <a16:creationId xmlns:a16="http://schemas.microsoft.com/office/drawing/2014/main" id="{713C8607-0A5E-929D-7A92-E0A35717E6DF}"/>
              </a:ext>
            </a:extLst>
          </p:cNvPr>
          <p:cNvPicPr>
            <a:picLocks noChangeAspect="1"/>
          </p:cNvPicPr>
          <p:nvPr/>
        </p:nvPicPr>
        <p:blipFill>
          <a:blip r:embed="rId17"/>
          <a:stretch>
            <a:fillRect/>
          </a:stretch>
        </p:blipFill>
        <p:spPr>
          <a:xfrm>
            <a:off x="2611546" y="2101208"/>
            <a:ext cx="6977453" cy="29788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721C0242-F9A6-8C0F-F713-D063D29E66AF}"/>
              </a:ext>
            </a:extLst>
          </p:cNvPr>
          <p:cNvPicPr>
            <a:picLocks noChangeAspect="1"/>
          </p:cNvPicPr>
          <p:nvPr/>
        </p:nvPicPr>
        <p:blipFill>
          <a:blip r:embed="rId8"/>
          <a:stretch>
            <a:fillRect/>
          </a:stretch>
        </p:blipFill>
        <p:spPr>
          <a:xfrm>
            <a:off x="0" y="1667968"/>
            <a:ext cx="6361880" cy="3988285"/>
          </a:xfrm>
          <a:prstGeom prst="rect">
            <a:avLst/>
          </a:prstGeom>
        </p:spPr>
      </p:pic>
      <p:pic>
        <p:nvPicPr>
          <p:cNvPr id="21" name="图片 20">
            <a:extLst>
              <a:ext uri="{FF2B5EF4-FFF2-40B4-BE49-F238E27FC236}">
                <a16:creationId xmlns:a16="http://schemas.microsoft.com/office/drawing/2014/main" id="{C81D3FAF-5CCB-D6B0-1624-72655F5D6AC2}"/>
              </a:ext>
            </a:extLst>
          </p:cNvPr>
          <p:cNvPicPr>
            <a:picLocks noChangeAspect="1"/>
          </p:cNvPicPr>
          <p:nvPr/>
        </p:nvPicPr>
        <p:blipFill>
          <a:blip r:embed="rId9"/>
          <a:stretch>
            <a:fillRect/>
          </a:stretch>
        </p:blipFill>
        <p:spPr>
          <a:xfrm>
            <a:off x="6469701" y="1572005"/>
            <a:ext cx="5647580" cy="4180211"/>
          </a:xfrm>
          <a:prstGeom prst="rect">
            <a:avLst/>
          </a:prstGeom>
        </p:spPr>
      </p:pic>
    </p:spTree>
    <p:extLst>
      <p:ext uri="{BB962C8B-B14F-4D97-AF65-F5344CB8AC3E}">
        <p14:creationId xmlns:p14="http://schemas.microsoft.com/office/powerpoint/2010/main" val="137096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18019E8A-BCB1-6921-B9C4-AA6F89D17BA4}"/>
              </a:ext>
            </a:extLst>
          </p:cNvPr>
          <p:cNvPicPr>
            <a:picLocks noChangeAspect="1"/>
          </p:cNvPicPr>
          <p:nvPr/>
        </p:nvPicPr>
        <p:blipFill>
          <a:blip r:embed="rId8"/>
          <a:stretch>
            <a:fillRect/>
          </a:stretch>
        </p:blipFill>
        <p:spPr>
          <a:xfrm>
            <a:off x="2148905" y="1572005"/>
            <a:ext cx="7894190" cy="4724400"/>
          </a:xfrm>
          <a:prstGeom prst="rect">
            <a:avLst/>
          </a:prstGeom>
        </p:spPr>
      </p:pic>
    </p:spTree>
    <p:extLst>
      <p:ext uri="{BB962C8B-B14F-4D97-AF65-F5344CB8AC3E}">
        <p14:creationId xmlns:p14="http://schemas.microsoft.com/office/powerpoint/2010/main" val="101145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7B43-6AE2-F17C-9E2D-956A180AD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A806DD-1F6F-2A98-FDFE-DBDE925DDD3E}"/>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63D1B19-DEB9-3EDC-DDF8-59F77504E1F0}"/>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41B97639-8C92-64E9-359B-F91AFA27407E}"/>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FE66C5D8-9C74-B8D6-6154-67EAAC8677A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BA282E0C-6211-79DA-91B2-064AE565B5CF}"/>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37AE83BF-3353-0245-6052-543353BBCFE8}"/>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4E8D627C-644A-65FA-25FD-8FA14947198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DAC33AB-0F6C-2208-2BD9-CF6D19FF9F1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F4B002A5-69BC-E2AA-C03A-3D20B630D8A9}"/>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548C75B0-FD2A-B6DD-3608-A52B31091446}"/>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F148D99-84A6-013D-BF83-F5C0CDCB2F0B}"/>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5DD585E3-AF8A-AC4B-0147-0FF9C680C839}"/>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3825EEAB-1744-0D72-339C-AD8DE828298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15BD9D38-DDE2-CDE1-F6A3-AECE06256CDE}"/>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7AB8C30D-EB24-F260-B8CA-CF95F5CB86DC}"/>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B3637EE9-7A12-0EBF-64FB-20C22365C2B1}"/>
              </a:ext>
            </a:extLst>
          </p:cNvPr>
          <p:cNvPicPr>
            <a:picLocks noChangeAspect="1"/>
          </p:cNvPicPr>
          <p:nvPr/>
        </p:nvPicPr>
        <p:blipFill>
          <a:blip r:embed="rId8"/>
          <a:stretch>
            <a:fillRect/>
          </a:stretch>
        </p:blipFill>
        <p:spPr>
          <a:xfrm>
            <a:off x="2895600" y="1131118"/>
            <a:ext cx="6400800" cy="5656521"/>
          </a:xfrm>
          <a:prstGeom prst="rect">
            <a:avLst/>
          </a:prstGeom>
        </p:spPr>
      </p:pic>
    </p:spTree>
    <p:extLst>
      <p:ext uri="{BB962C8B-B14F-4D97-AF65-F5344CB8AC3E}">
        <p14:creationId xmlns:p14="http://schemas.microsoft.com/office/powerpoint/2010/main" val="78354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65658" y="651886"/>
            <a:ext cx="3096260" cy="1153160"/>
            <a:chOff x="4501896" y="426719"/>
            <a:chExt cx="3096260" cy="1153160"/>
          </a:xfrm>
        </p:grpSpPr>
        <p:sp>
          <p:nvSpPr>
            <p:cNvPr id="14" name="object 14"/>
            <p:cNvSpPr/>
            <p:nvPr/>
          </p:nvSpPr>
          <p:spPr>
            <a:xfrm>
              <a:off x="4832358" y="1112514"/>
              <a:ext cx="2430512"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01573" y="863151"/>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a:extLst>
              <a:ext uri="{FF2B5EF4-FFF2-40B4-BE49-F238E27FC236}">
                <a16:creationId xmlns:a16="http://schemas.microsoft.com/office/drawing/2014/main" id="{3BA0013B-F610-5F37-DF65-3CAABAEDB8F1}"/>
              </a:ext>
            </a:extLst>
          </p:cNvPr>
          <p:cNvSpPr txBox="1"/>
          <p:nvPr/>
        </p:nvSpPr>
        <p:spPr>
          <a:xfrm>
            <a:off x="965327" y="1804791"/>
            <a:ext cx="10261344" cy="2677656"/>
          </a:xfrm>
          <a:prstGeom prst="rect">
            <a:avLst/>
          </a:prstGeom>
          <a:noFill/>
        </p:spPr>
        <p:txBody>
          <a:bodyPr wrap="square">
            <a:spAutoFit/>
          </a:bodyPr>
          <a:lstStyle/>
          <a:p>
            <a:pPr algn="just"/>
            <a:r>
              <a:rPr lang="en-US" altLang="zh-CN" sz="2400">
                <a:latin typeface="Times New Roman" panose="02020603050405020304" pitchFamily="18" charset="0"/>
                <a:cs typeface="Times New Roman" panose="02020603050405020304" pitchFamily="18" charset="0"/>
              </a:rPr>
              <a:t>Traditional methods rely heavily on information interaction between modalities and lack effective handling of noise within individual modalities. At the same time, the widespread presence of uncertainty in multimodal data can weaken the model's decision-making ability. </a:t>
            </a:r>
          </a:p>
          <a:p>
            <a:pPr algn="just"/>
            <a:endParaRPr lang="en-US" altLang="zh-CN" sz="2400">
              <a:latin typeface="Times New Roman" panose="02020603050405020304" pitchFamily="18" charset="0"/>
              <a:cs typeface="Times New Roman" panose="02020603050405020304" pitchFamily="18" charset="0"/>
            </a:endParaRPr>
          </a:p>
          <a:p>
            <a:pPr algn="just"/>
            <a:r>
              <a:rPr lang="en-US" altLang="zh-CN" sz="2400">
                <a:latin typeface="Times New Roman" panose="02020603050405020304" pitchFamily="18" charset="0"/>
                <a:cs typeface="Times New Roman" panose="02020603050405020304" pitchFamily="18" charset="0"/>
              </a:rPr>
              <a:t>This paper proposes quantifying uncertainty and dynamically selecting the most suitable expert mechanism to handle data with different levels of noise.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916C3044-D109-C8E8-2766-60AA1147120B}"/>
              </a:ext>
            </a:extLst>
          </p:cNvPr>
          <p:cNvPicPr>
            <a:picLocks noChangeAspect="1"/>
          </p:cNvPicPr>
          <p:nvPr/>
        </p:nvPicPr>
        <p:blipFill>
          <a:blip r:embed="rId9"/>
          <a:stretch>
            <a:fillRect/>
          </a:stretch>
        </p:blipFill>
        <p:spPr>
          <a:xfrm>
            <a:off x="843219" y="1200821"/>
            <a:ext cx="10505561" cy="53522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EE973882-FEE6-5B80-BC77-B4C14C1E100E}"/>
              </a:ext>
            </a:extLst>
          </p:cNvPr>
          <p:cNvPicPr>
            <a:picLocks noChangeAspect="1"/>
          </p:cNvPicPr>
          <p:nvPr/>
        </p:nvPicPr>
        <p:blipFill>
          <a:blip r:embed="rId8"/>
          <a:stretch>
            <a:fillRect/>
          </a:stretch>
        </p:blipFill>
        <p:spPr>
          <a:xfrm>
            <a:off x="81535" y="2052637"/>
            <a:ext cx="5500755" cy="2519363"/>
          </a:xfrm>
          <a:prstGeom prst="rect">
            <a:avLst/>
          </a:prstGeom>
        </p:spPr>
      </p:pic>
      <p:pic>
        <p:nvPicPr>
          <p:cNvPr id="24" name="图片 23">
            <a:extLst>
              <a:ext uri="{FF2B5EF4-FFF2-40B4-BE49-F238E27FC236}">
                <a16:creationId xmlns:a16="http://schemas.microsoft.com/office/drawing/2014/main" id="{74A1FF7B-628F-F071-5DF4-846A8FE1AE71}"/>
              </a:ext>
            </a:extLst>
          </p:cNvPr>
          <p:cNvPicPr>
            <a:picLocks noChangeAspect="1"/>
          </p:cNvPicPr>
          <p:nvPr/>
        </p:nvPicPr>
        <p:blipFill>
          <a:blip r:embed="rId9"/>
          <a:stretch>
            <a:fillRect/>
          </a:stretch>
        </p:blipFill>
        <p:spPr>
          <a:xfrm>
            <a:off x="6009673" y="1683260"/>
            <a:ext cx="5969713" cy="1136139"/>
          </a:xfrm>
          <a:prstGeom prst="rect">
            <a:avLst/>
          </a:prstGeom>
        </p:spPr>
      </p:pic>
      <p:pic>
        <p:nvPicPr>
          <p:cNvPr id="27" name="图片 26">
            <a:extLst>
              <a:ext uri="{FF2B5EF4-FFF2-40B4-BE49-F238E27FC236}">
                <a16:creationId xmlns:a16="http://schemas.microsoft.com/office/drawing/2014/main" id="{1606F603-4CCC-98EF-C644-518906D42542}"/>
              </a:ext>
            </a:extLst>
          </p:cNvPr>
          <p:cNvPicPr>
            <a:picLocks noChangeAspect="1"/>
          </p:cNvPicPr>
          <p:nvPr/>
        </p:nvPicPr>
        <p:blipFill>
          <a:blip r:embed="rId10"/>
          <a:stretch>
            <a:fillRect/>
          </a:stretch>
        </p:blipFill>
        <p:spPr>
          <a:xfrm>
            <a:off x="6476999" y="3261013"/>
            <a:ext cx="5440505" cy="500602"/>
          </a:xfrm>
          <a:prstGeom prst="rect">
            <a:avLst/>
          </a:prstGeom>
        </p:spPr>
      </p:pic>
      <p:pic>
        <p:nvPicPr>
          <p:cNvPr id="30" name="图片 29">
            <a:extLst>
              <a:ext uri="{FF2B5EF4-FFF2-40B4-BE49-F238E27FC236}">
                <a16:creationId xmlns:a16="http://schemas.microsoft.com/office/drawing/2014/main" id="{C59E2AA1-B582-76B2-856C-B29F747EF4DE}"/>
              </a:ext>
            </a:extLst>
          </p:cNvPr>
          <p:cNvPicPr>
            <a:picLocks noChangeAspect="1"/>
          </p:cNvPicPr>
          <p:nvPr/>
        </p:nvPicPr>
        <p:blipFill>
          <a:blip r:embed="rId11"/>
          <a:stretch>
            <a:fillRect/>
          </a:stretch>
        </p:blipFill>
        <p:spPr>
          <a:xfrm>
            <a:off x="6009674" y="4337289"/>
            <a:ext cx="5907832" cy="11681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6742C0A4-8215-4E2D-7A64-A24C2D3E6DE4}"/>
              </a:ext>
            </a:extLst>
          </p:cNvPr>
          <p:cNvPicPr>
            <a:picLocks noChangeAspect="1"/>
          </p:cNvPicPr>
          <p:nvPr/>
        </p:nvPicPr>
        <p:blipFill>
          <a:blip r:embed="rId8"/>
          <a:stretch>
            <a:fillRect/>
          </a:stretch>
        </p:blipFill>
        <p:spPr>
          <a:xfrm>
            <a:off x="76200" y="1595950"/>
            <a:ext cx="5644500" cy="3666099"/>
          </a:xfrm>
          <a:prstGeom prst="rect">
            <a:avLst/>
          </a:prstGeom>
        </p:spPr>
      </p:pic>
      <p:pic>
        <p:nvPicPr>
          <p:cNvPr id="23" name="图片 22">
            <a:extLst>
              <a:ext uri="{FF2B5EF4-FFF2-40B4-BE49-F238E27FC236}">
                <a16:creationId xmlns:a16="http://schemas.microsoft.com/office/drawing/2014/main" id="{3A6D7322-34E3-1B7B-A6B4-CEBAFDAE91BD}"/>
              </a:ext>
            </a:extLst>
          </p:cNvPr>
          <p:cNvPicPr>
            <a:picLocks noChangeAspect="1"/>
          </p:cNvPicPr>
          <p:nvPr/>
        </p:nvPicPr>
        <p:blipFill>
          <a:blip r:embed="rId9"/>
          <a:stretch>
            <a:fillRect/>
          </a:stretch>
        </p:blipFill>
        <p:spPr>
          <a:xfrm>
            <a:off x="6126365" y="1550034"/>
            <a:ext cx="6029325" cy="523875"/>
          </a:xfrm>
          <a:prstGeom prst="rect">
            <a:avLst/>
          </a:prstGeom>
        </p:spPr>
      </p:pic>
      <p:pic>
        <p:nvPicPr>
          <p:cNvPr id="26" name="图片 25">
            <a:extLst>
              <a:ext uri="{FF2B5EF4-FFF2-40B4-BE49-F238E27FC236}">
                <a16:creationId xmlns:a16="http://schemas.microsoft.com/office/drawing/2014/main" id="{1B80FA53-5464-0102-87D4-1FE947A8451E}"/>
              </a:ext>
            </a:extLst>
          </p:cNvPr>
          <p:cNvPicPr>
            <a:picLocks noChangeAspect="1"/>
          </p:cNvPicPr>
          <p:nvPr/>
        </p:nvPicPr>
        <p:blipFill>
          <a:blip r:embed="rId10"/>
          <a:stretch>
            <a:fillRect/>
          </a:stretch>
        </p:blipFill>
        <p:spPr>
          <a:xfrm>
            <a:off x="6765076" y="2119094"/>
            <a:ext cx="5372100" cy="1028700"/>
          </a:xfrm>
          <a:prstGeom prst="rect">
            <a:avLst/>
          </a:prstGeom>
        </p:spPr>
      </p:pic>
      <p:pic>
        <p:nvPicPr>
          <p:cNvPr id="29" name="图片 28">
            <a:extLst>
              <a:ext uri="{FF2B5EF4-FFF2-40B4-BE49-F238E27FC236}">
                <a16:creationId xmlns:a16="http://schemas.microsoft.com/office/drawing/2014/main" id="{80BFF54A-9D0C-0E1A-338B-C8A39683CC4B}"/>
              </a:ext>
            </a:extLst>
          </p:cNvPr>
          <p:cNvPicPr>
            <a:picLocks noChangeAspect="1"/>
          </p:cNvPicPr>
          <p:nvPr/>
        </p:nvPicPr>
        <p:blipFill>
          <a:blip r:embed="rId11"/>
          <a:stretch>
            <a:fillRect/>
          </a:stretch>
        </p:blipFill>
        <p:spPr>
          <a:xfrm>
            <a:off x="7096125" y="3192979"/>
            <a:ext cx="5019675" cy="714375"/>
          </a:xfrm>
          <a:prstGeom prst="rect">
            <a:avLst/>
          </a:prstGeom>
        </p:spPr>
      </p:pic>
      <p:pic>
        <p:nvPicPr>
          <p:cNvPr id="33" name="图片 32">
            <a:extLst>
              <a:ext uri="{FF2B5EF4-FFF2-40B4-BE49-F238E27FC236}">
                <a16:creationId xmlns:a16="http://schemas.microsoft.com/office/drawing/2014/main" id="{55BBC3C3-13EF-9D0F-9025-4C6AE96AD7C1}"/>
              </a:ext>
            </a:extLst>
          </p:cNvPr>
          <p:cNvPicPr>
            <a:picLocks noChangeAspect="1"/>
          </p:cNvPicPr>
          <p:nvPr/>
        </p:nvPicPr>
        <p:blipFill>
          <a:blip r:embed="rId12"/>
          <a:stretch>
            <a:fillRect/>
          </a:stretch>
        </p:blipFill>
        <p:spPr>
          <a:xfrm>
            <a:off x="6301739" y="4191000"/>
            <a:ext cx="5829300" cy="828675"/>
          </a:xfrm>
          <a:prstGeom prst="rect">
            <a:avLst/>
          </a:prstGeom>
        </p:spPr>
      </p:pic>
      <p:pic>
        <p:nvPicPr>
          <p:cNvPr id="35" name="图片 34">
            <a:extLst>
              <a:ext uri="{FF2B5EF4-FFF2-40B4-BE49-F238E27FC236}">
                <a16:creationId xmlns:a16="http://schemas.microsoft.com/office/drawing/2014/main" id="{808C0FB2-B016-7858-C9F0-C22EBA285BF9}"/>
              </a:ext>
            </a:extLst>
          </p:cNvPr>
          <p:cNvPicPr>
            <a:picLocks noChangeAspect="1"/>
          </p:cNvPicPr>
          <p:nvPr/>
        </p:nvPicPr>
        <p:blipFill>
          <a:blip r:embed="rId13"/>
          <a:stretch>
            <a:fillRect/>
          </a:stretch>
        </p:blipFill>
        <p:spPr>
          <a:xfrm>
            <a:off x="7155065" y="5224729"/>
            <a:ext cx="5000625" cy="819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29073" y="30454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314CA1EB-35C4-2DCC-DFEC-C46FB3F9B719}"/>
              </a:ext>
            </a:extLst>
          </p:cNvPr>
          <p:cNvPicPr>
            <a:picLocks noChangeAspect="1"/>
          </p:cNvPicPr>
          <p:nvPr/>
        </p:nvPicPr>
        <p:blipFill>
          <a:blip r:embed="rId8"/>
          <a:stretch>
            <a:fillRect/>
          </a:stretch>
        </p:blipFill>
        <p:spPr>
          <a:xfrm>
            <a:off x="76200" y="2418198"/>
            <a:ext cx="5834158" cy="2021604"/>
          </a:xfrm>
          <a:prstGeom prst="rect">
            <a:avLst/>
          </a:prstGeom>
        </p:spPr>
      </p:pic>
      <p:pic>
        <p:nvPicPr>
          <p:cNvPr id="21" name="图片 20">
            <a:extLst>
              <a:ext uri="{FF2B5EF4-FFF2-40B4-BE49-F238E27FC236}">
                <a16:creationId xmlns:a16="http://schemas.microsoft.com/office/drawing/2014/main" id="{0FD1F9A5-F566-4418-9BED-D2E61B8F45A0}"/>
              </a:ext>
            </a:extLst>
          </p:cNvPr>
          <p:cNvPicPr>
            <a:picLocks noChangeAspect="1"/>
          </p:cNvPicPr>
          <p:nvPr/>
        </p:nvPicPr>
        <p:blipFill>
          <a:blip r:embed="rId9"/>
          <a:stretch>
            <a:fillRect/>
          </a:stretch>
        </p:blipFill>
        <p:spPr>
          <a:xfrm>
            <a:off x="6982489" y="1350812"/>
            <a:ext cx="5172075" cy="1066800"/>
          </a:xfrm>
          <a:prstGeom prst="rect">
            <a:avLst/>
          </a:prstGeom>
        </p:spPr>
      </p:pic>
      <p:pic>
        <p:nvPicPr>
          <p:cNvPr id="25" name="图片 24">
            <a:extLst>
              <a:ext uri="{FF2B5EF4-FFF2-40B4-BE49-F238E27FC236}">
                <a16:creationId xmlns:a16="http://schemas.microsoft.com/office/drawing/2014/main" id="{2E3CB0F2-D4BB-77CB-6B41-1306746C1079}"/>
              </a:ext>
            </a:extLst>
          </p:cNvPr>
          <p:cNvPicPr>
            <a:picLocks noChangeAspect="1"/>
          </p:cNvPicPr>
          <p:nvPr/>
        </p:nvPicPr>
        <p:blipFill>
          <a:blip r:embed="rId10"/>
          <a:stretch>
            <a:fillRect/>
          </a:stretch>
        </p:blipFill>
        <p:spPr>
          <a:xfrm>
            <a:off x="7096125" y="3129326"/>
            <a:ext cx="5095875" cy="838200"/>
          </a:xfrm>
          <a:prstGeom prst="rect">
            <a:avLst/>
          </a:prstGeom>
        </p:spPr>
      </p:pic>
      <p:pic>
        <p:nvPicPr>
          <p:cNvPr id="28" name="图片 27">
            <a:extLst>
              <a:ext uri="{FF2B5EF4-FFF2-40B4-BE49-F238E27FC236}">
                <a16:creationId xmlns:a16="http://schemas.microsoft.com/office/drawing/2014/main" id="{BD5A671C-B7CE-304C-A9A5-AB82CCDCA0B4}"/>
              </a:ext>
            </a:extLst>
          </p:cNvPr>
          <p:cNvPicPr>
            <a:picLocks noChangeAspect="1"/>
          </p:cNvPicPr>
          <p:nvPr/>
        </p:nvPicPr>
        <p:blipFill>
          <a:blip r:embed="rId11"/>
          <a:stretch>
            <a:fillRect/>
          </a:stretch>
        </p:blipFill>
        <p:spPr>
          <a:xfrm>
            <a:off x="5191124" y="4621363"/>
            <a:ext cx="7000875" cy="885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CD8BE398-523F-4CE7-FD59-3336A65D0E56}"/>
              </a:ext>
            </a:extLst>
          </p:cNvPr>
          <p:cNvPicPr>
            <a:picLocks noChangeAspect="1"/>
          </p:cNvPicPr>
          <p:nvPr/>
        </p:nvPicPr>
        <p:blipFill>
          <a:blip r:embed="rId8"/>
          <a:stretch>
            <a:fillRect/>
          </a:stretch>
        </p:blipFill>
        <p:spPr>
          <a:xfrm>
            <a:off x="761" y="1572005"/>
            <a:ext cx="12192000" cy="32959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AD023966-637A-31D1-CDB1-8EEA43FD139B}"/>
              </a:ext>
            </a:extLst>
          </p:cNvPr>
          <p:cNvPicPr>
            <a:picLocks noChangeAspect="1"/>
          </p:cNvPicPr>
          <p:nvPr/>
        </p:nvPicPr>
        <p:blipFill>
          <a:blip r:embed="rId8"/>
          <a:stretch>
            <a:fillRect/>
          </a:stretch>
        </p:blipFill>
        <p:spPr>
          <a:xfrm>
            <a:off x="430833" y="1364170"/>
            <a:ext cx="11318907" cy="487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11786" y="358901"/>
            <a:ext cx="3117342" cy="1040129"/>
            <a:chOff x="4511943" y="565592"/>
            <a:chExt cx="3117342" cy="1040129"/>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11943" y="565592"/>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6637" y="512956"/>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5" name="图片 24">
            <a:extLst>
              <a:ext uri="{FF2B5EF4-FFF2-40B4-BE49-F238E27FC236}">
                <a16:creationId xmlns:a16="http://schemas.microsoft.com/office/drawing/2014/main" id="{84530D50-7A89-AB13-55DA-A8348113FEE5}"/>
              </a:ext>
            </a:extLst>
          </p:cNvPr>
          <p:cNvPicPr>
            <a:picLocks noChangeAspect="1"/>
          </p:cNvPicPr>
          <p:nvPr/>
        </p:nvPicPr>
        <p:blipFill>
          <a:blip r:embed="rId8"/>
          <a:stretch>
            <a:fillRect/>
          </a:stretch>
        </p:blipFill>
        <p:spPr>
          <a:xfrm>
            <a:off x="3478773" y="1137154"/>
            <a:ext cx="5706252" cy="572084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U2ZDFhNDQ1MjI2YTk4MWYxODBjZGVkOGVkOThkN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TotalTime>
  <Words>343</Words>
  <Application>Microsoft Office PowerPoint</Application>
  <PresentationFormat>宽屏</PresentationFormat>
  <Paragraphs>119</Paragraphs>
  <Slides>13</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Noto Sans Mono CJK HK</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乐乐 任</cp:lastModifiedBy>
  <cp:revision>60</cp:revision>
  <dcterms:created xsi:type="dcterms:W3CDTF">2023-09-17T03:47:00Z</dcterms:created>
  <dcterms:modified xsi:type="dcterms:W3CDTF">2024-11-29T10:25:23Z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Microsoft? PowerPoint? 2016</vt:lpwstr>
  </property>
  <property fmtid="{D5CDD505-2E9C-101B-9397-08002B2CF9AE}" pid="4" name="LastSaved">
    <vt:filetime>2023-09-25T00:00:00Z</vt:filetime>
  </property>
  <property fmtid="{D5CDD505-2E9C-101B-9397-08002B2CF9AE}" pid="5" name="ICV">
    <vt:lpwstr>A86CF9EF0DFA4142AA492EF6BA66558A_12</vt:lpwstr>
  </property>
  <property fmtid="{D5CDD505-2E9C-101B-9397-08002B2CF9AE}" pid="6" name="KSOProductBuildVer">
    <vt:lpwstr>2052-12.1.0.18276</vt:lpwstr>
  </property>
</Properties>
</file>